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2" r:id="rId9"/>
    <p:sldId id="263" r:id="rId10"/>
  </p:sldIdLst>
  <p:sldSz cx="18288000" cy="10287000"/>
  <p:notesSz cx="6858000" cy="9144000"/>
  <p:embeddedFontLst>
    <p:embeddedFont>
      <p:font typeface="League Spartan" panose="00000800000000000000"/>
      <p:bold r:id="rId14"/>
    </p:embeddedFont>
    <p:embeddedFont>
      <p:font typeface="Sanchez" panose="02000000000000000000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94578" autoAdjust="0"/>
  </p:normalViewPr>
  <p:slideViewPr>
    <p:cSldViewPr>
      <p:cViewPr varScale="1">
        <p:scale>
          <a:sx n="87" d="100"/>
          <a:sy n="87" d="100"/>
        </p:scale>
        <p:origin x="70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27.png"/><Relationship Id="rId3" Type="http://schemas.openxmlformats.org/officeDocument/2006/relationships/image" Target="../media/image3.png"/><Relationship Id="rId29" Type="http://schemas.openxmlformats.org/officeDocument/2006/relationships/image" Target="../media/image3.svg"/><Relationship Id="rId28" Type="http://schemas.openxmlformats.org/officeDocument/2006/relationships/image" Target="../media/image26.png"/><Relationship Id="rId27" Type="http://schemas.openxmlformats.org/officeDocument/2006/relationships/image" Target="../media/image2.svg"/><Relationship Id="rId26" Type="http://schemas.openxmlformats.org/officeDocument/2006/relationships/image" Target="../media/image25.png"/><Relationship Id="rId25" Type="http://schemas.openxmlformats.org/officeDocument/2006/relationships/image" Target="../media/image1.sv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jpeg"/><Relationship Id="rId6" Type="http://schemas.openxmlformats.org/officeDocument/2006/relationships/image" Target="../media/image2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rcRect t="129" r="35498" b="6358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4680" y="4457888"/>
            <a:ext cx="9614963" cy="1177031"/>
            <a:chOff x="0" y="0"/>
            <a:chExt cx="11542065" cy="15693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218" r="51463"/>
            <a:stretch>
              <a:fillRect/>
            </a:stretch>
          </p:blipFill>
          <p:spPr>
            <a:xfrm>
              <a:off x="4460721" y="0"/>
              <a:ext cx="898817" cy="135165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93374"/>
            <a:stretch>
              <a:fillRect/>
            </a:stretch>
          </p:blipFill>
          <p:spPr>
            <a:xfrm>
              <a:off x="0" y="0"/>
              <a:ext cx="942662" cy="135165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7627" r="36363"/>
            <a:stretch>
              <a:fillRect/>
            </a:stretch>
          </p:blipFill>
          <p:spPr>
            <a:xfrm>
              <a:off x="6629974" y="0"/>
              <a:ext cx="854971" cy="13516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71802" r="23728"/>
            <a:stretch>
              <a:fillRect/>
            </a:stretch>
          </p:blipFill>
          <p:spPr>
            <a:xfrm>
              <a:off x="8466754" y="0"/>
              <a:ext cx="635741" cy="1351658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942662" y="-82247"/>
              <a:ext cx="3471696" cy="165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30"/>
                </a:lnSpc>
              </a:pPr>
              <a:r>
                <a:rPr lang="en-US" sz="7380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738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541936" y="-82247"/>
              <a:ext cx="949696" cy="165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30"/>
                </a:lnSpc>
              </a:pPr>
              <a:r>
                <a:rPr lang="en-US" sz="7380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7380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33248" y="-82247"/>
              <a:ext cx="833505" cy="165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30"/>
                </a:lnSpc>
              </a:pPr>
              <a:r>
                <a:rPr lang="en-US" sz="7380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738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16525" y="-82247"/>
              <a:ext cx="2425540" cy="165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30"/>
                </a:lnSpc>
              </a:pPr>
              <a:r>
                <a:rPr lang="en-US" sz="7380" dirty="0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7380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056100" y="3978964"/>
            <a:ext cx="1031111" cy="77012"/>
            <a:chOff x="0" y="0"/>
            <a:chExt cx="1374814" cy="102683"/>
          </a:xfrm>
        </p:grpSpPr>
        <p:sp>
          <p:nvSpPr>
            <p:cNvPr id="12" name="AutoShape 12"/>
            <p:cNvSpPr/>
            <p:nvPr/>
          </p:nvSpPr>
          <p:spPr>
            <a:xfrm>
              <a:off x="223587" y="0"/>
              <a:ext cx="1151228" cy="0"/>
            </a:xfrm>
            <a:prstGeom prst="line">
              <a:avLst/>
            </a:prstGeom>
            <a:ln w="102683" cap="flat">
              <a:solidFill>
                <a:srgbClr val="FFB337">
                  <a:alpha val="5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101537" cy="102683"/>
              <a:chOff x="0" y="0"/>
              <a:chExt cx="1691708" cy="171080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1708" cy="1710802"/>
              </a:xfrm>
              <a:custGeom>
                <a:avLst/>
                <a:gdLst/>
                <a:ahLst/>
                <a:cxnLst/>
                <a:rect l="l" t="t" r="r" b="b"/>
                <a:pathLst>
                  <a:path w="1691708" h="1710802">
                    <a:moveTo>
                      <a:pt x="0" y="0"/>
                    </a:moveTo>
                    <a:lnTo>
                      <a:pt x="1691708" y="0"/>
                    </a:lnTo>
                    <a:lnTo>
                      <a:pt x="1691708" y="1710802"/>
                    </a:lnTo>
                    <a:lnTo>
                      <a:pt x="0" y="1710802"/>
                    </a:lnTo>
                    <a:close/>
                  </a:path>
                </a:pathLst>
              </a:custGeom>
              <a:solidFill>
                <a:srgbClr val="FFB337">
                  <a:alpha val="57647"/>
                </a:srgbClr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314958" y="758938"/>
            <a:ext cx="1363031" cy="47706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758938"/>
            <a:ext cx="2060903" cy="47706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1936520"/>
            <a:ext cx="1229285" cy="51875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902115" y="9507344"/>
            <a:ext cx="1363263" cy="25902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847770" y="8886003"/>
            <a:ext cx="1417609" cy="468678"/>
            <a:chOff x="0" y="0"/>
            <a:chExt cx="1890145" cy="624905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0"/>
            <a:srcRect l="20773" r="16106" b="19274"/>
            <a:stretch>
              <a:fillRect/>
            </a:stretch>
          </p:blipFill>
          <p:spPr>
            <a:xfrm>
              <a:off x="0" y="0"/>
              <a:ext cx="620462" cy="624905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638251" y="145421"/>
              <a:ext cx="1251894" cy="304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sz="1410">
                  <a:solidFill>
                    <a:srgbClr val="FFFFFF"/>
                  </a:solidFill>
                  <a:latin typeface="Cerebri Bold" panose="00000800000000000000"/>
                </a:rPr>
                <a:t>WOLFRAM</a:t>
              </a:r>
              <a:endParaRPr lang="en-US" sz="1410">
                <a:solidFill>
                  <a:srgbClr val="FFFFFF"/>
                </a:solidFill>
                <a:latin typeface="Cerebri Bold" panose="00000800000000000000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24644" y="8873317"/>
            <a:ext cx="1942252" cy="50579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 t="12860" b="12860"/>
          <a:stretch>
            <a:fillRect/>
          </a:stretch>
        </p:blipFill>
        <p:spPr>
          <a:xfrm>
            <a:off x="8028281" y="8993137"/>
            <a:ext cx="718247" cy="262527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6523663" y="8993137"/>
            <a:ext cx="1191283" cy="262527"/>
            <a:chOff x="0" y="0"/>
            <a:chExt cx="1588377" cy="350036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3"/>
            <a:srcRect r="74356"/>
            <a:stretch>
              <a:fillRect/>
            </a:stretch>
          </p:blipFill>
          <p:spPr>
            <a:xfrm>
              <a:off x="0" y="0"/>
              <a:ext cx="410342" cy="350036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380618" y="-33363"/>
              <a:ext cx="1207760" cy="383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710" spc="68">
                  <a:solidFill>
                    <a:srgbClr val="FFFFFF"/>
                  </a:solidFill>
                  <a:latin typeface="Articulat Bold" panose="00000800000000000000"/>
                </a:rPr>
                <a:t>Devfolio</a:t>
              </a:r>
              <a:endParaRPr lang="en-US" sz="1710" spc="68">
                <a:solidFill>
                  <a:srgbClr val="FFFFFF"/>
                </a:solidFill>
                <a:latin typeface="Articulat Bold" panose="00000800000000000000"/>
              </a:endParaRP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rcRect l="18174" t="14358" r="20160" b="15650"/>
          <a:stretch>
            <a:fillRect/>
          </a:stretch>
        </p:blipFill>
        <p:spPr>
          <a:xfrm>
            <a:off x="7980186" y="9476555"/>
            <a:ext cx="872438" cy="32705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rcRect l="12514" t="13624" r="10827" b="17594"/>
          <a:stretch>
            <a:fillRect/>
          </a:stretch>
        </p:blipFill>
        <p:spPr>
          <a:xfrm>
            <a:off x="6523663" y="9458932"/>
            <a:ext cx="1163108" cy="34467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252228" y="9481317"/>
            <a:ext cx="1037505" cy="29990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115983" y="8972017"/>
            <a:ext cx="1354516" cy="30476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rcRect t="23075" b="25837"/>
          <a:stretch>
            <a:fillRect/>
          </a:stretch>
        </p:blipFill>
        <p:spPr>
          <a:xfrm>
            <a:off x="10671063" y="9476555"/>
            <a:ext cx="1321066" cy="40326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2373308" y="8791969"/>
            <a:ext cx="1012646" cy="1012646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586606" y="8876071"/>
            <a:ext cx="1489978" cy="4966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3691772" y="8823128"/>
            <a:ext cx="1130363" cy="113036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5166310" y="8880418"/>
            <a:ext cx="906878" cy="81504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6545248" y="8855056"/>
            <a:ext cx="875977" cy="94956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12620628" y="4210801"/>
            <a:ext cx="4657722" cy="531005"/>
            <a:chOff x="0" y="0"/>
            <a:chExt cx="1949990" cy="22230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9990" cy="222309"/>
            </a:xfrm>
            <a:custGeom>
              <a:avLst/>
              <a:gdLst/>
              <a:ahLst/>
              <a:cxnLst/>
              <a:rect l="l" t="t" r="r" b="b"/>
              <a:pathLst>
                <a:path w="1949990" h="222309">
                  <a:moveTo>
                    <a:pt x="0" y="0"/>
                  </a:moveTo>
                  <a:lnTo>
                    <a:pt x="1949990" y="0"/>
                  </a:lnTo>
                  <a:lnTo>
                    <a:pt x="1949990" y="222309"/>
                  </a:lnTo>
                  <a:lnTo>
                    <a:pt x="0" y="222309"/>
                  </a:lnTo>
                  <a:close/>
                </a:path>
              </a:pathLst>
            </a:custGeom>
            <a:solidFill>
              <a:srgbClr val="FFFFFF">
                <a:alpha val="26667"/>
              </a:srgbClr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124644" y="5915348"/>
            <a:ext cx="5133165" cy="3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r>
              <a:rPr lang="en-US" sz="2270" spc="272">
                <a:solidFill>
                  <a:srgbClr val="FFB337"/>
                </a:solidFill>
                <a:latin typeface="League Spartan" panose="00000800000000000000"/>
              </a:rPr>
              <a:t>_</a:t>
            </a:r>
            <a:r>
              <a:rPr lang="en-US" sz="2270" spc="272">
                <a:solidFill>
                  <a:srgbClr val="FFFFFF"/>
                </a:solidFill>
                <a:latin typeface="League Spartan" panose="00000800000000000000"/>
              </a:rPr>
              <a:t>CONNECTION ESTABLISHED</a:t>
            </a:r>
            <a:endParaRPr lang="en-US" sz="2270" spc="272">
              <a:solidFill>
                <a:srgbClr val="FFFFFF"/>
              </a:solidFill>
              <a:latin typeface="League Spartan" panose="000008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28700" y="1436012"/>
            <a:ext cx="2286258" cy="24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"/>
              </a:lnSpc>
            </a:pPr>
            <a:r>
              <a:rPr lang="en-US" sz="1420" spc="340">
                <a:solidFill>
                  <a:srgbClr val="FFFFFF">
                    <a:alpha val="56863"/>
                  </a:srgbClr>
                </a:solidFill>
                <a:latin typeface="Articulat" panose="00000500000000000000"/>
              </a:rPr>
              <a:t>in association with</a:t>
            </a:r>
            <a:endParaRPr lang="en-US" sz="1420" spc="340">
              <a:solidFill>
                <a:srgbClr val="FFFFFF">
                  <a:alpha val="56863"/>
                </a:srgbClr>
              </a:solidFill>
              <a:latin typeface="Articulat" panose="000005000000000000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434139" y="5611212"/>
            <a:ext cx="4844211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75"/>
              </a:lnSpc>
            </a:pPr>
            <a:r>
              <a:rPr lang="en-US" sz="2980" spc="238" dirty="0">
                <a:solidFill>
                  <a:srgbClr val="FFFFFF"/>
                </a:solidFill>
                <a:latin typeface="Codec Pro" panose="00000500000000000000"/>
              </a:rPr>
              <a:t>Goal Diggers</a:t>
            </a:r>
            <a:endParaRPr lang="en-US" sz="2980" spc="238" dirty="0">
              <a:solidFill>
                <a:srgbClr val="FFFFFF"/>
              </a:solidFill>
              <a:latin typeface="Codec Pro" panose="0000050000000000000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387305" y="3297990"/>
            <a:ext cx="5891045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15"/>
              </a:lnSpc>
            </a:pPr>
            <a:r>
              <a:rPr lang="en-US" sz="4085" spc="326" dirty="0">
                <a:solidFill>
                  <a:srgbClr val="FFC839"/>
                </a:solidFill>
                <a:latin typeface="Cerebri Bold" panose="00000800000000000000"/>
              </a:rPr>
              <a:t>JU Classrooms</a:t>
            </a:r>
            <a:endParaRPr lang="en-US" sz="4085" spc="326" dirty="0">
              <a:solidFill>
                <a:srgbClr val="FFC839"/>
              </a:solidFill>
              <a:latin typeface="Cerebri Bold" panose="000008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434139" y="6347214"/>
            <a:ext cx="4844211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75"/>
              </a:lnSpc>
            </a:pPr>
            <a:r>
              <a:rPr lang="en-US" sz="2980" spc="238" dirty="0">
                <a:solidFill>
                  <a:srgbClr val="FFFFFF"/>
                </a:solidFill>
                <a:latin typeface="Codec Pro" panose="00000500000000000000"/>
              </a:rPr>
              <a:t>Jadavpur University</a:t>
            </a:r>
            <a:endParaRPr lang="en-US" sz="2980" spc="238" dirty="0">
              <a:solidFill>
                <a:srgbClr val="FFFFFF"/>
              </a:solidFill>
              <a:latin typeface="Codec Pro" panose="000005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902115" y="8525009"/>
            <a:ext cx="1314549" cy="22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700"/>
              </a:lnSpc>
              <a:spcBef>
                <a:spcPct val="0"/>
              </a:spcBef>
            </a:pPr>
            <a:r>
              <a:rPr lang="en-US" sz="1210" u="none" spc="361">
                <a:solidFill>
                  <a:srgbClr val="FFFFFF">
                    <a:alpha val="56863"/>
                  </a:srgbClr>
                </a:solidFill>
                <a:latin typeface="Codec Pro" panose="00000500000000000000"/>
              </a:rPr>
              <a:t>powered by</a:t>
            </a:r>
            <a:endParaRPr lang="en-US" sz="1210" u="none" spc="361">
              <a:solidFill>
                <a:srgbClr val="FFFFFF">
                  <a:alpha val="56863"/>
                </a:srgbClr>
              </a:solidFill>
              <a:latin typeface="Codec Pro" panose="000005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65871" y="8526823"/>
            <a:ext cx="1599372" cy="21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700"/>
              </a:lnSpc>
              <a:spcBef>
                <a:spcPct val="0"/>
              </a:spcBef>
            </a:pPr>
            <a:r>
              <a:rPr lang="en-US" sz="1210" u="none" spc="361">
                <a:solidFill>
                  <a:srgbClr val="FFFFFF">
                    <a:alpha val="56863"/>
                  </a:srgbClr>
                </a:solidFill>
                <a:latin typeface="Codec Pro" panose="00000500000000000000"/>
              </a:rPr>
              <a:t>event partner</a:t>
            </a:r>
            <a:endParaRPr lang="en-US" sz="1210" u="none" spc="361">
              <a:solidFill>
                <a:srgbClr val="FFFFFF">
                  <a:alpha val="56863"/>
                </a:srgbClr>
              </a:solidFill>
              <a:latin typeface="Codec Pro" panose="000005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523663" y="8525009"/>
            <a:ext cx="1618586" cy="21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700"/>
              </a:lnSpc>
              <a:spcBef>
                <a:spcPct val="0"/>
              </a:spcBef>
            </a:pPr>
            <a:r>
              <a:rPr lang="en-US" sz="1210" spc="361">
                <a:solidFill>
                  <a:srgbClr val="FFCC21">
                    <a:alpha val="56863"/>
                  </a:srgbClr>
                </a:solidFill>
                <a:latin typeface="Codec Pro" panose="00000500000000000000"/>
              </a:rPr>
              <a:t>gold sponsors</a:t>
            </a:r>
            <a:endParaRPr lang="en-US" sz="1210" spc="361">
              <a:solidFill>
                <a:srgbClr val="FFCC21">
                  <a:alpha val="56863"/>
                </a:srgbClr>
              </a:solidFill>
              <a:latin typeface="Codec Pro" panose="0000050000000000000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711735" y="4249729"/>
            <a:ext cx="4456459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5"/>
              </a:lnSpc>
            </a:pPr>
            <a:r>
              <a:rPr lang="en-US" sz="2095" spc="167" dirty="0">
                <a:solidFill>
                  <a:srgbClr val="FFFFFF"/>
                </a:solidFill>
                <a:latin typeface="Codec Pro" panose="00000500000000000000"/>
              </a:rPr>
              <a:t>Campus Care</a:t>
            </a:r>
            <a:endParaRPr lang="en-US" sz="2095" spc="167" dirty="0">
              <a:solidFill>
                <a:srgbClr val="FFFFFF"/>
              </a:solidFill>
              <a:latin typeface="Codec Pro" panose="0000050000000000000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854242" y="681213"/>
            <a:ext cx="2795049" cy="30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1720" spc="192">
                <a:solidFill>
                  <a:srgbClr val="FFFFFF"/>
                </a:solidFill>
                <a:latin typeface="Aileron Heavy Bold" panose="00000A00000000000000"/>
              </a:rPr>
              <a:t>E SUMMIT         21</a:t>
            </a:r>
            <a:endParaRPr lang="en-US" sz="1720" spc="192">
              <a:solidFill>
                <a:srgbClr val="FFFFFF"/>
              </a:solidFill>
              <a:latin typeface="Aileron Heavy Bold" panose="00000A00000000000000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15548010" y="758938"/>
            <a:ext cx="350514" cy="198760"/>
            <a:chOff x="0" y="0"/>
            <a:chExt cx="467352" cy="265013"/>
          </a:xfrm>
        </p:grpSpPr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>
              <a:fillRect/>
            </a:stretch>
          </p:blipFill>
          <p:spPr>
            <a:xfrm rot="-4293066" flipV="1">
              <a:off x="-48463" y="92547"/>
              <a:ext cx="252709" cy="79919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>
              <a:fillRect/>
            </a:stretch>
          </p:blipFill>
          <p:spPr>
            <a:xfrm rot="-4293066" flipV="1">
              <a:off x="107321" y="92547"/>
              <a:ext cx="252709" cy="79919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p:blipFill>
          <p:spPr>
            <a:xfrm rot="-4293066" flipV="1">
              <a:off x="263105" y="92547"/>
              <a:ext cx="252709" cy="79919"/>
            </a:xfrm>
            <a:prstGeom prst="rect">
              <a:avLst/>
            </a:prstGeom>
          </p:spPr>
        </p:pic>
      </p:grpSp>
      <p:grpSp>
        <p:nvGrpSpPr>
          <p:cNvPr id="53" name="Group 53"/>
          <p:cNvGrpSpPr/>
          <p:nvPr/>
        </p:nvGrpSpPr>
        <p:grpSpPr>
          <a:xfrm rot="5400000">
            <a:off x="16918246" y="653493"/>
            <a:ext cx="272459" cy="409649"/>
            <a:chOff x="0" y="0"/>
            <a:chExt cx="363279" cy="546199"/>
          </a:xfrm>
        </p:grpSpPr>
        <p:grpSp>
          <p:nvGrpSpPr>
            <p:cNvPr id="54" name="Group 54"/>
            <p:cNvGrpSpPr/>
            <p:nvPr/>
          </p:nvGrpSpPr>
          <p:grpSpPr>
            <a:xfrm rot="5400000">
              <a:off x="0" y="0"/>
              <a:ext cx="363279" cy="363279"/>
              <a:chOff x="0" y="0"/>
              <a:chExt cx="152400" cy="1524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ED4224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 rot="-2700000">
              <a:off x="53098" y="236223"/>
              <a:ext cx="257083" cy="256671"/>
              <a:chOff x="0" y="0"/>
              <a:chExt cx="6350000" cy="63398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ED4224"/>
              </a:solidFill>
            </p:spPr>
          </p:sp>
        </p:grp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13130343" y="676275"/>
            <a:ext cx="591607" cy="364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1120120" cy="12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 panose="00000800000000000000"/>
              </a:rPr>
              <a:t>Team member details</a:t>
            </a:r>
            <a:endParaRPr lang="en-US" sz="6700">
              <a:solidFill>
                <a:srgbClr val="000000"/>
              </a:solidFill>
              <a:latin typeface="Cerebri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5188" y="2939972"/>
            <a:ext cx="2097984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Sanchez" panose="02000000000000000000"/>
              </a:rPr>
              <a:t>Team Name</a:t>
            </a:r>
            <a:endParaRPr lang="en-US" sz="2575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75188" y="4267930"/>
            <a:ext cx="2497908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Sanchez" panose="02000000000000000000"/>
              </a:rPr>
              <a:t>Institute name</a:t>
            </a:r>
            <a:endParaRPr lang="en-US" sz="2575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5188" y="5619193"/>
            <a:ext cx="2870038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Sanchez" panose="02000000000000000000"/>
              </a:rPr>
              <a:t>Team members  &gt;</a:t>
            </a:r>
            <a:endParaRPr lang="en-US" sz="2575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18778" y="6818269"/>
            <a:ext cx="1551732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58683" y="6948292"/>
            <a:ext cx="1010242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Sanchez" panose="02000000000000000000"/>
              </a:rPr>
              <a:t>Name</a:t>
            </a:r>
            <a:endParaRPr lang="en-US" sz="2575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18778" y="8128429"/>
            <a:ext cx="1551732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58683" y="8183659"/>
            <a:ext cx="993737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Sanchez" panose="02000000000000000000"/>
              </a:rPr>
              <a:t>Batch</a:t>
            </a:r>
            <a:endParaRPr lang="en-US" sz="2575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18778" y="2887787"/>
            <a:ext cx="1551732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-2247517" y="6162473"/>
            <a:ext cx="653258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18778" y="9438590"/>
            <a:ext cx="1551732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13267986" y="6160652"/>
            <a:ext cx="653623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997770" y="6162473"/>
            <a:ext cx="65690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18778" y="4197948"/>
            <a:ext cx="1551732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18778" y="5508108"/>
            <a:ext cx="1551732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4776908" y="7472634"/>
            <a:ext cx="39122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400000">
            <a:off x="7218566" y="7472634"/>
            <a:ext cx="39304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-5400000">
            <a:off x="9678438" y="7472634"/>
            <a:ext cx="39122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5400000">
            <a:off x="12120096" y="7481740"/>
            <a:ext cx="39304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4630588" y="5976466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anchez" panose="02000000000000000000"/>
              </a:rPr>
              <a:t>1 (Leader)</a:t>
            </a:r>
            <a:endParaRPr lang="en-US" sz="2200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80052" y="5976466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anchez" panose="02000000000000000000"/>
              </a:rPr>
              <a:t>2</a:t>
            </a:r>
            <a:endParaRPr lang="en-US" sz="2200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29516" y="5976466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anchez" panose="02000000000000000000"/>
              </a:rPr>
              <a:t>3</a:t>
            </a:r>
            <a:endParaRPr lang="en-US" sz="2200">
              <a:solidFill>
                <a:srgbClr val="000000"/>
              </a:solidFill>
              <a:latin typeface="Sanchez" panose="02000000000000000000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5400000">
            <a:off x="15738342" y="7456291"/>
            <a:ext cx="4127768" cy="453571"/>
            <a:chOff x="0" y="0"/>
            <a:chExt cx="4447758" cy="604762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/>
            <a:srcRect l="42218" r="51463"/>
            <a:stretch>
              <a:fillRect/>
            </a:stretch>
          </p:blipFill>
          <p:spPr>
            <a:xfrm>
              <a:off x="1718948" y="0"/>
              <a:ext cx="346361" cy="52086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/>
            <a:srcRect r="93374"/>
            <a:stretch>
              <a:fillRect/>
            </a:stretch>
          </p:blipFill>
          <p:spPr>
            <a:xfrm>
              <a:off x="0" y="0"/>
              <a:ext cx="363257" cy="52086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/>
            <a:srcRect l="57627" r="36363"/>
            <a:stretch>
              <a:fillRect/>
            </a:stretch>
          </p:blipFill>
          <p:spPr>
            <a:xfrm>
              <a:off x="2554874" y="0"/>
              <a:ext cx="329465" cy="52086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 l="71802" r="23728"/>
            <a:stretch>
              <a:fillRect/>
            </a:stretch>
          </p:blipFill>
          <p:spPr>
            <a:xfrm>
              <a:off x="3262681" y="0"/>
              <a:ext cx="244984" cy="520864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363257" y="-30116"/>
              <a:ext cx="1337825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135596" y="-30116"/>
              <a:ext cx="36596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2845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941488" y="-30116"/>
              <a:ext cx="321193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513071" y="-30116"/>
              <a:ext cx="93468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 dirty="0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2845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477846" y="664615"/>
            <a:ext cx="591607" cy="364085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978979" y="5976466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anchez" panose="02000000000000000000"/>
              </a:rPr>
              <a:t>4</a:t>
            </a:r>
            <a:endParaRPr lang="en-US" sz="2200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428443" y="5976466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anchez" panose="02000000000000000000"/>
              </a:rPr>
              <a:t>5</a:t>
            </a:r>
            <a:endParaRPr lang="en-US" sz="2200">
              <a:solidFill>
                <a:srgbClr val="000000"/>
              </a:solidFill>
              <a:latin typeface="Sanchez" panose="0200000000000000000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4419600" y="3009900"/>
            <a:ext cx="22548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Goal Diggers</a:t>
            </a:r>
            <a:endParaRPr lang="en-US" sz="3200"/>
          </a:p>
        </p:txBody>
      </p:sp>
      <p:sp>
        <p:nvSpPr>
          <p:cNvPr id="39" name="Text Box 38"/>
          <p:cNvSpPr txBox="1"/>
          <p:nvPr/>
        </p:nvSpPr>
        <p:spPr>
          <a:xfrm>
            <a:off x="4495800" y="4381500"/>
            <a:ext cx="34080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Jadavpur University</a:t>
            </a:r>
            <a:endParaRPr lang="en-US" sz="3200"/>
          </a:p>
        </p:txBody>
      </p:sp>
      <p:sp>
        <p:nvSpPr>
          <p:cNvPr id="40" name="Text Box 39"/>
          <p:cNvSpPr txBox="1"/>
          <p:nvPr/>
        </p:nvSpPr>
        <p:spPr>
          <a:xfrm>
            <a:off x="4282440" y="6819900"/>
            <a:ext cx="1630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Abhay Bajaj</a:t>
            </a:r>
            <a:endParaRPr lang="en-US" sz="2400"/>
          </a:p>
        </p:txBody>
      </p:sp>
      <p:sp>
        <p:nvSpPr>
          <p:cNvPr id="41" name="Text Box 40"/>
          <p:cNvSpPr txBox="1"/>
          <p:nvPr/>
        </p:nvSpPr>
        <p:spPr>
          <a:xfrm>
            <a:off x="6732905" y="6819900"/>
            <a:ext cx="1873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Isika Samanta</a:t>
            </a:r>
            <a:endParaRPr lang="en-US" sz="2400"/>
          </a:p>
        </p:txBody>
      </p:sp>
      <p:sp>
        <p:nvSpPr>
          <p:cNvPr id="42" name="Text Box 41"/>
          <p:cNvSpPr txBox="1"/>
          <p:nvPr/>
        </p:nvSpPr>
        <p:spPr>
          <a:xfrm>
            <a:off x="9184005" y="6819900"/>
            <a:ext cx="1515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Nidhi Shah</a:t>
            </a:r>
            <a:endParaRPr lang="en-US" sz="2400"/>
          </a:p>
        </p:txBody>
      </p:sp>
      <p:sp>
        <p:nvSpPr>
          <p:cNvPr id="43" name="Text Box 42"/>
          <p:cNvSpPr txBox="1"/>
          <p:nvPr/>
        </p:nvSpPr>
        <p:spPr>
          <a:xfrm>
            <a:off x="11634470" y="6817995"/>
            <a:ext cx="244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Sanghita Gharami</a:t>
            </a:r>
            <a:endParaRPr lang="en-US" sz="2400"/>
          </a:p>
        </p:txBody>
      </p:sp>
      <p:sp>
        <p:nvSpPr>
          <p:cNvPr id="44" name="Text Box 43"/>
          <p:cNvSpPr txBox="1"/>
          <p:nvPr/>
        </p:nvSpPr>
        <p:spPr>
          <a:xfrm>
            <a:off x="4282440" y="8115300"/>
            <a:ext cx="1682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IT (2020-24)</a:t>
            </a:r>
            <a:endParaRPr lang="en-US" sz="2400"/>
          </a:p>
        </p:txBody>
      </p:sp>
      <p:sp>
        <p:nvSpPr>
          <p:cNvPr id="45" name="Text Box 44"/>
          <p:cNvSpPr txBox="1"/>
          <p:nvPr/>
        </p:nvSpPr>
        <p:spPr>
          <a:xfrm>
            <a:off x="6732905" y="8128635"/>
            <a:ext cx="16821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ym typeface="+mn-ea"/>
              </a:rPr>
              <a:t>IT (2020-24)</a:t>
            </a:r>
            <a:endParaRPr lang="en-US" sz="2400"/>
          </a:p>
          <a:p>
            <a:endParaRPr lang="en-US" sz="2400"/>
          </a:p>
        </p:txBody>
      </p:sp>
      <p:sp>
        <p:nvSpPr>
          <p:cNvPr id="46" name="Text Box 45"/>
          <p:cNvSpPr txBox="1"/>
          <p:nvPr/>
        </p:nvSpPr>
        <p:spPr>
          <a:xfrm>
            <a:off x="9184005" y="8128635"/>
            <a:ext cx="16821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ym typeface="+mn-ea"/>
              </a:rPr>
              <a:t>IT (2020-24)</a:t>
            </a:r>
            <a:endParaRPr lang="en-US" sz="2400"/>
          </a:p>
          <a:p>
            <a:endParaRPr lang="en-US" sz="2400"/>
          </a:p>
        </p:txBody>
      </p:sp>
      <p:sp>
        <p:nvSpPr>
          <p:cNvPr id="47" name="Text Box 46"/>
          <p:cNvSpPr txBox="1"/>
          <p:nvPr/>
        </p:nvSpPr>
        <p:spPr>
          <a:xfrm>
            <a:off x="11634470" y="8115300"/>
            <a:ext cx="16821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ym typeface="+mn-ea"/>
              </a:rPr>
              <a:t>IT (2020-24)</a:t>
            </a:r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3662025" cy="12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 panose="00000800000000000000"/>
              </a:rPr>
              <a:t>Functionalities of product</a:t>
            </a:r>
            <a:endParaRPr lang="en-US" sz="6700">
              <a:solidFill>
                <a:srgbClr val="000000"/>
              </a:solidFill>
              <a:latin typeface="Cerebri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2171814"/>
            <a:ext cx="15914610" cy="90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anchez" panose="02000000000000000000"/>
              </a:rPr>
              <a:t>What is the product's USP?</a:t>
            </a:r>
            <a:endParaRPr lang="en-US" sz="2800" b="1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Font typeface="Arial" panose="020B0604020202020204"/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Jadavpur University dosen’t have a G-suite and different teachers use various platforms for sending assignments/class links/tests and other related information which causes confusion among students as in the pictures.We aim to solve the issue by creating a single platform where all such details will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Font typeface="Arial" panose="020B0604020202020204"/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 be available.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>
              <a:lnSpc>
                <a:spcPts val="3920"/>
              </a:lnSpc>
            </a:pPr>
            <a:endParaRPr lang="en-US" sz="2800" b="1" dirty="0">
              <a:solidFill>
                <a:srgbClr val="000000"/>
              </a:solidFill>
              <a:latin typeface="Sanchez" panose="02000000000000000000"/>
            </a:endParaRP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Sanchez" panose="02000000000000000000"/>
              </a:rPr>
              <a:t>What is the technology used for the product? </a:t>
            </a:r>
            <a:endParaRPr lang="en-US" sz="2800" b="1" dirty="0">
              <a:solidFill>
                <a:srgbClr val="000000"/>
              </a:solidFill>
              <a:latin typeface="Sanchez" panose="02000000000000000000"/>
            </a:endParaRPr>
          </a:p>
          <a:p>
            <a:pPr indent="0">
              <a:lnSpc>
                <a:spcPts val="3920"/>
              </a:lnSpc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000000"/>
                </a:solidFill>
                <a:latin typeface="Sanchez" panose="02000000000000000000"/>
              </a:rPr>
              <a:t>   - Are there any licensed tools being used?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Front end devlopment is being done on HTML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,CSS and Javascript.Backend devlopment is 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being done on MERN stack. Some APIs are 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being used which include calendly and 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google calendar API.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302260" lvl="1" indent="0">
              <a:lnSpc>
                <a:spcPts val="3920"/>
              </a:lnSpc>
              <a:buNone/>
            </a:pP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indent="0">
              <a:lnSpc>
                <a:spcPts val="392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Sanchez" panose="02000000000000000000"/>
              </a:rPr>
              <a:t>	</a:t>
            </a:r>
            <a:endParaRPr lang="en-US" sz="2800" b="1" dirty="0">
              <a:solidFill>
                <a:srgbClr val="000000"/>
              </a:solidFill>
              <a:latin typeface="Sanchez" panose="02000000000000000000"/>
            </a:endParaRPr>
          </a:p>
          <a:p>
            <a:pPr marL="604520" lvl="1" indent="-302260">
              <a:lnSpc>
                <a:spcPts val="3920"/>
              </a:lnSpc>
              <a:buFont typeface="Arial" panose="020B0604020202020204"/>
              <a:buChar char="•"/>
            </a:pPr>
            <a:endParaRPr lang="en-US" sz="2800" b="1" dirty="0">
              <a:solidFill>
                <a:srgbClr val="000000"/>
              </a:solidFill>
              <a:latin typeface="Sanchez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0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477846" y="664615"/>
            <a:ext cx="591607" cy="3640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15614796" y="7332744"/>
            <a:ext cx="4374860" cy="453571"/>
            <a:chOff x="0" y="0"/>
            <a:chExt cx="4447758" cy="60476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42218" r="51463"/>
            <a:stretch>
              <a:fillRect/>
            </a:stretch>
          </p:blipFill>
          <p:spPr>
            <a:xfrm>
              <a:off x="1718948" y="0"/>
              <a:ext cx="346361" cy="5208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r="93374"/>
            <a:stretch>
              <a:fillRect/>
            </a:stretch>
          </p:blipFill>
          <p:spPr>
            <a:xfrm>
              <a:off x="0" y="0"/>
              <a:ext cx="363257" cy="5208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57627" r="36363"/>
            <a:stretch>
              <a:fillRect/>
            </a:stretch>
          </p:blipFill>
          <p:spPr>
            <a:xfrm>
              <a:off x="2554874" y="0"/>
              <a:ext cx="329465" cy="5208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71802" r="23728"/>
            <a:stretch>
              <a:fillRect/>
            </a:stretch>
          </p:blipFill>
          <p:spPr>
            <a:xfrm>
              <a:off x="3262681" y="0"/>
              <a:ext cx="244984" cy="52086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63257" y="-30116"/>
              <a:ext cx="1337825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5596" y="-30116"/>
              <a:ext cx="36596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2845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41488" y="-30116"/>
              <a:ext cx="321193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13071" y="-30116"/>
              <a:ext cx="93468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 dirty="0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2845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  <p:pic>
        <p:nvPicPr>
          <p:cNvPr id="17" name="Picture 16" descr="WhatsApp Image 2021-09-12 at 7.35.33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5420" y="4076700"/>
            <a:ext cx="4237355" cy="4011930"/>
          </a:xfrm>
          <a:prstGeom prst="rect">
            <a:avLst/>
          </a:prstGeom>
        </p:spPr>
      </p:pic>
      <p:pic>
        <p:nvPicPr>
          <p:cNvPr id="18" name="Picture 17" descr="WhatsApp Image 2021-09-12 at 7.35.33 PM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6821805"/>
            <a:ext cx="3605530" cy="3465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47700"/>
            <a:ext cx="12336780" cy="12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 panose="00000800000000000000"/>
              </a:rPr>
              <a:t>Product Specifications</a:t>
            </a:r>
            <a:endParaRPr lang="en-US" sz="6700">
              <a:solidFill>
                <a:srgbClr val="000000"/>
              </a:solidFill>
              <a:latin typeface="Cerebri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2324214"/>
            <a:ext cx="13088860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b="1" u="sng" dirty="0">
                <a:solidFill>
                  <a:srgbClr val="000000"/>
                </a:solidFill>
                <a:latin typeface="Sanchez" panose="02000000000000000000"/>
              </a:rPr>
              <a:t>Technical and physical specifications</a:t>
            </a:r>
            <a:endParaRPr lang="en-US" sz="2800" b="1" u="sng" dirty="0">
              <a:solidFill>
                <a:srgbClr val="000000"/>
              </a:solidFill>
              <a:latin typeface="Sanchez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0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477846" y="664615"/>
            <a:ext cx="591607" cy="3640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15805295" y="7523244"/>
            <a:ext cx="3993861" cy="453571"/>
            <a:chOff x="0" y="0"/>
            <a:chExt cx="4447758" cy="60476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42218" r="51463"/>
            <a:stretch>
              <a:fillRect/>
            </a:stretch>
          </p:blipFill>
          <p:spPr>
            <a:xfrm>
              <a:off x="1718948" y="0"/>
              <a:ext cx="346361" cy="5208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r="93374"/>
            <a:stretch>
              <a:fillRect/>
            </a:stretch>
          </p:blipFill>
          <p:spPr>
            <a:xfrm>
              <a:off x="0" y="0"/>
              <a:ext cx="363257" cy="5208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57627" r="36363"/>
            <a:stretch>
              <a:fillRect/>
            </a:stretch>
          </p:blipFill>
          <p:spPr>
            <a:xfrm>
              <a:off x="2554874" y="0"/>
              <a:ext cx="329465" cy="5208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71802" r="23728"/>
            <a:stretch>
              <a:fillRect/>
            </a:stretch>
          </p:blipFill>
          <p:spPr>
            <a:xfrm>
              <a:off x="3262681" y="0"/>
              <a:ext cx="244984" cy="52086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63257" y="-30116"/>
              <a:ext cx="1337825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5596" y="-30116"/>
              <a:ext cx="36596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2845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41488" y="-30116"/>
              <a:ext cx="321193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13071" y="-30116"/>
              <a:ext cx="93468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 dirty="0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2845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533400" y="3162300"/>
            <a:ext cx="1627314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TIME-TABLE OF THE CLASS WHICH IS UPTO DATE</a:t>
            </a:r>
            <a:endParaRPr lang="en-US" sz="2400" b="1"/>
          </a:p>
          <a:p>
            <a:pPr lvl="1" indent="0">
              <a:buNone/>
            </a:pPr>
            <a:r>
              <a:rPr lang="en-US" sz="2400"/>
              <a:t>Any change in the timetable of the class is updated here 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SCHEDULE OF CLASS TEST AND ASSIGNMENTS</a:t>
            </a:r>
            <a:endParaRPr lang="en-US" sz="2400" b="1"/>
          </a:p>
          <a:p>
            <a:pPr lvl="1" indent="0">
              <a:buNone/>
            </a:pPr>
            <a:r>
              <a:rPr lang="en-US" sz="2400"/>
              <a:t>The submission date of assignments and class tests are mentioned in an organized manner helping students to keep track of the upcoming submissions. </a:t>
            </a:r>
            <a:endParaRPr lang="en-US" sz="2400"/>
          </a:p>
          <a:p>
            <a:pPr lvl="1" indent="0">
              <a:buNone/>
            </a:pP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FACULTY MEMEBERS AND THEIR CONTACT INFORMATION</a:t>
            </a:r>
            <a:endParaRPr lang="en-US" sz="2400" b="1"/>
          </a:p>
          <a:p>
            <a:pPr lvl="1" indent="0">
              <a:buNone/>
            </a:pPr>
            <a:r>
              <a:rPr lang="en-US" sz="2400"/>
              <a:t>The whatsapp numbers/email adresses and google classroom link of the teachers are provided for ready reference of the students.</a:t>
            </a:r>
            <a:endParaRPr lang="en-US" sz="2400"/>
          </a:p>
          <a:p>
            <a:pPr lvl="1" indent="0">
              <a:buNone/>
            </a:pPr>
            <a:r>
              <a:rPr lang="en-US" sz="2400" b="1"/>
              <a:t> </a:t>
            </a: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LIST OF UPCOMING HOLIDAYS/EVENTS BY VARIOUS CLUBS AND SOCIETIES</a:t>
            </a: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ONLY CRs OF THE RESPECTIVE CLASSES WILL HAVE THE RIGHT TO CHANGE/UPDATE INFORMATION.</a:t>
            </a:r>
            <a:endParaRPr lang="en-US" sz="2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POLLING LINK REGARDING IMPORTANT MATTERS</a:t>
            </a:r>
            <a:endParaRPr lang="en-US" sz="2400" b="1"/>
          </a:p>
          <a:p>
            <a:pPr lvl="1" indent="0">
              <a:buNone/>
            </a:pPr>
            <a:r>
              <a:rPr lang="en-US" sz="2400"/>
              <a:t>The CR can create a poll for students to vote on various issues like class timings and class test /assignment submission dates.</a:t>
            </a:r>
            <a:endParaRPr lang="en-US" sz="2400"/>
          </a:p>
          <a:p>
            <a:pPr indent="0">
              <a:buNone/>
            </a:pP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1445240" cy="12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 panose="00000800000000000000"/>
              </a:rPr>
              <a:t>Product limitations</a:t>
            </a:r>
            <a:endParaRPr lang="en-US" sz="6700">
              <a:solidFill>
                <a:srgbClr val="000000"/>
              </a:solidFill>
              <a:latin typeface="Cerebri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04884"/>
            <a:ext cx="13088860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anchez" panose="02000000000000000000"/>
              </a:rPr>
              <a:t>Are there any limitations compared to the requirements?</a:t>
            </a:r>
            <a:endParaRPr lang="en-US" sz="2800">
              <a:solidFill>
                <a:srgbClr val="000000"/>
              </a:solidFill>
              <a:latin typeface="Sanchez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477846" y="664615"/>
            <a:ext cx="591607" cy="3640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15805295" y="7523244"/>
            <a:ext cx="3993861" cy="453571"/>
            <a:chOff x="0" y="0"/>
            <a:chExt cx="4447758" cy="60476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42218" r="51463"/>
            <a:stretch>
              <a:fillRect/>
            </a:stretch>
          </p:blipFill>
          <p:spPr>
            <a:xfrm>
              <a:off x="1718948" y="0"/>
              <a:ext cx="346361" cy="5208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r="93374"/>
            <a:stretch>
              <a:fillRect/>
            </a:stretch>
          </p:blipFill>
          <p:spPr>
            <a:xfrm>
              <a:off x="0" y="0"/>
              <a:ext cx="363257" cy="5208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57627" r="36363"/>
            <a:stretch>
              <a:fillRect/>
            </a:stretch>
          </p:blipFill>
          <p:spPr>
            <a:xfrm>
              <a:off x="2554874" y="0"/>
              <a:ext cx="329465" cy="5208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71802" r="23728"/>
            <a:stretch>
              <a:fillRect/>
            </a:stretch>
          </p:blipFill>
          <p:spPr>
            <a:xfrm>
              <a:off x="3262681" y="0"/>
              <a:ext cx="244984" cy="52086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63257" y="-30116"/>
              <a:ext cx="1337825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5596" y="-30116"/>
              <a:ext cx="36596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2845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41488" y="-30116"/>
              <a:ext cx="321193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13071" y="-30116"/>
              <a:ext cx="93468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 dirty="0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2845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990600" y="3771900"/>
            <a:ext cx="15408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As of now the product is only a web application and hence we cannot send notification in case a submission deadline is approaching.We are planning to extend this as an app so that we can address this issue.</a:t>
            </a:r>
            <a:endParaRPr lang="en-US" sz="3200"/>
          </a:p>
          <a:p>
            <a:r>
              <a:rPr lang="en-US" sz="3200"/>
              <a:t>Also we are planning to extend this platform for teachers so that they can accept assignments and send links via this platform.</a:t>
            </a:r>
            <a:endParaRPr 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4894560" cy="12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 panose="00000800000000000000"/>
              </a:rPr>
              <a:t>Brief on Programming Module</a:t>
            </a:r>
            <a:endParaRPr lang="en-US" sz="6700">
              <a:solidFill>
                <a:srgbClr val="000000"/>
              </a:solidFill>
              <a:latin typeface="Cerebri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3924" y="2604884"/>
            <a:ext cx="14316075" cy="402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What programming language will be used?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759460" lvl="2" indent="0">
              <a:lnSpc>
                <a:spcPts val="3920"/>
              </a:lnSpc>
              <a:buNone/>
            </a:pP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759460" lvl="2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Languages that are being used include HTML,CSS,JavaScript,snd MERN Stack for backend devlopment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759460" lvl="2" indent="0">
              <a:lnSpc>
                <a:spcPts val="392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anchez" panose="02000000000000000000"/>
              </a:rPr>
              <a:t>We are planning to integrate Calendly and Googl Calendar API as well into the website.</a:t>
            </a: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  <a:p>
            <a:pPr marL="604520" lvl="1" indent="-302260">
              <a:lnSpc>
                <a:spcPts val="3920"/>
              </a:lnSpc>
              <a:buFont typeface="Arial" panose="020B0604020202020204"/>
              <a:buChar char="•"/>
            </a:pPr>
            <a:endParaRPr lang="en-US" sz="2800" dirty="0">
              <a:solidFill>
                <a:srgbClr val="000000"/>
              </a:solidFill>
              <a:latin typeface="Sanchez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477846" y="664615"/>
            <a:ext cx="591607" cy="3640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15843395" y="7561344"/>
            <a:ext cx="3917661" cy="453571"/>
            <a:chOff x="0" y="0"/>
            <a:chExt cx="4447758" cy="60476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42218" r="51463"/>
            <a:stretch>
              <a:fillRect/>
            </a:stretch>
          </p:blipFill>
          <p:spPr>
            <a:xfrm>
              <a:off x="1718948" y="0"/>
              <a:ext cx="346361" cy="5208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r="93374"/>
            <a:stretch>
              <a:fillRect/>
            </a:stretch>
          </p:blipFill>
          <p:spPr>
            <a:xfrm>
              <a:off x="0" y="0"/>
              <a:ext cx="363257" cy="5208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57627" r="36363"/>
            <a:stretch>
              <a:fillRect/>
            </a:stretch>
          </p:blipFill>
          <p:spPr>
            <a:xfrm>
              <a:off x="2554874" y="0"/>
              <a:ext cx="329465" cy="5208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71802" r="23728"/>
            <a:stretch>
              <a:fillRect/>
            </a:stretch>
          </p:blipFill>
          <p:spPr>
            <a:xfrm>
              <a:off x="3262681" y="0"/>
              <a:ext cx="244984" cy="52086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63257" y="-30116"/>
              <a:ext cx="1337825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5596" y="-30116"/>
              <a:ext cx="36596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2845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41488" y="-30116"/>
              <a:ext cx="321193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13071" y="-30116"/>
              <a:ext cx="93468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 dirty="0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2845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952500"/>
            <a:ext cx="8748395" cy="12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 panose="00000800000000000000"/>
              </a:rPr>
              <a:t>Execution plan</a:t>
            </a:r>
            <a:endParaRPr lang="en-US" sz="6700">
              <a:solidFill>
                <a:srgbClr val="000000"/>
              </a:solidFill>
              <a:latin typeface="Cerebri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2629014"/>
            <a:ext cx="1308886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anchez" panose="02000000000000000000"/>
              </a:rPr>
              <a:t>What will be the steps from the drawing board to the actual </a:t>
            </a:r>
            <a:endParaRPr lang="en-US" sz="2800">
              <a:solidFill>
                <a:srgbClr val="000000"/>
              </a:solidFill>
              <a:latin typeface="Sanchez" panose="02000000000000000000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anchez" panose="02000000000000000000"/>
              </a:rPr>
              <a:t>prototype ?</a:t>
            </a:r>
            <a:endParaRPr lang="en-US" sz="2800">
              <a:solidFill>
                <a:srgbClr val="000000"/>
              </a:solidFill>
              <a:latin typeface="Sanchez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477846" y="664615"/>
            <a:ext cx="591607" cy="3640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15767195" y="7485144"/>
            <a:ext cx="4070061" cy="453571"/>
            <a:chOff x="0" y="0"/>
            <a:chExt cx="4447758" cy="60476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42218" r="51463"/>
            <a:stretch>
              <a:fillRect/>
            </a:stretch>
          </p:blipFill>
          <p:spPr>
            <a:xfrm>
              <a:off x="1718948" y="0"/>
              <a:ext cx="346361" cy="5208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r="93374"/>
            <a:stretch>
              <a:fillRect/>
            </a:stretch>
          </p:blipFill>
          <p:spPr>
            <a:xfrm>
              <a:off x="0" y="0"/>
              <a:ext cx="363257" cy="5208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57627" r="36363"/>
            <a:stretch>
              <a:fillRect/>
            </a:stretch>
          </p:blipFill>
          <p:spPr>
            <a:xfrm>
              <a:off x="2554874" y="0"/>
              <a:ext cx="329465" cy="5208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71802" r="23728"/>
            <a:stretch>
              <a:fillRect/>
            </a:stretch>
          </p:blipFill>
          <p:spPr>
            <a:xfrm>
              <a:off x="3262681" y="0"/>
              <a:ext cx="244984" cy="52086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63257" y="-30116"/>
              <a:ext cx="1337825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HACK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5596" y="-30116"/>
              <a:ext cx="36596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>
                      <a:alpha val="54902"/>
                    </a:srgbClr>
                  </a:solidFill>
                  <a:latin typeface="High Tide" panose="02000000000000000000"/>
                </a:rPr>
                <a:t>N</a:t>
              </a:r>
              <a:endParaRPr lang="en-US" sz="2845">
                <a:solidFill>
                  <a:srgbClr val="FFFFFF">
                    <a:alpha val="54902"/>
                  </a:srgbClr>
                </a:solidFill>
                <a:latin typeface="High Tide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41488" y="-30116"/>
              <a:ext cx="321193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 dirty="0">
                  <a:solidFill>
                    <a:srgbClr val="FFFFFF"/>
                  </a:solidFill>
                  <a:latin typeface="High Tide" panose="02000000000000000000"/>
                </a:rPr>
                <a:t>P</a:t>
              </a:r>
              <a:endParaRPr lang="en-US" sz="2845" dirty="0">
                <a:solidFill>
                  <a:srgbClr val="FFFFFF"/>
                </a:solidFill>
                <a:latin typeface="High Tide" panose="020000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13071" y="-30116"/>
              <a:ext cx="934687" cy="63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5">
                  <a:solidFill>
                    <a:srgbClr val="FFFFFF"/>
                  </a:solidFill>
                  <a:latin typeface="High Tide" panose="02000000000000000000"/>
                </a:rPr>
                <a:t>TCH</a:t>
              </a:r>
              <a:endParaRPr lang="en-US" sz="2845">
                <a:solidFill>
                  <a:srgbClr val="FFFFFF"/>
                </a:solidFill>
                <a:latin typeface="High Tide" panose="02000000000000000000"/>
              </a:endParaRPr>
            </a:p>
          </p:txBody>
        </p:sp>
      </p:grpSp>
      <p:pic>
        <p:nvPicPr>
          <p:cNvPr id="16" name="Picture 15" descr="Screenshot (3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647700"/>
            <a:ext cx="4668520" cy="2626360"/>
          </a:xfrm>
          <a:prstGeom prst="rect">
            <a:avLst/>
          </a:prstGeom>
        </p:spPr>
      </p:pic>
      <p:pic>
        <p:nvPicPr>
          <p:cNvPr id="17" name="Picture 16" descr="Screenshot (3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830320"/>
            <a:ext cx="4668520" cy="2626360"/>
          </a:xfrm>
          <a:prstGeom prst="rect">
            <a:avLst/>
          </a:prstGeom>
        </p:spPr>
      </p:pic>
      <p:pic>
        <p:nvPicPr>
          <p:cNvPr id="18" name="Picture 17" descr="Screenshot (35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6972300"/>
            <a:ext cx="4668520" cy="262636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762000" y="4059555"/>
            <a:ext cx="11188065" cy="5539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12/9/2021</a:t>
            </a:r>
            <a:endParaRPr lang="en-US" sz="2000" b="1"/>
          </a:p>
          <a:p>
            <a:r>
              <a:rPr lang="en-US" sz="2000" b="1"/>
              <a:t>FRONT END DEVLOPMENT</a:t>
            </a:r>
            <a:endParaRPr lang="en-US" sz="2000" b="1"/>
          </a:p>
          <a:p>
            <a:r>
              <a:rPr lang="en-US" sz="2000"/>
              <a:t>The front end of the application is almost ready with some minor changes required in making it responsive</a:t>
            </a:r>
            <a:endParaRPr lang="en-US" sz="2000"/>
          </a:p>
          <a:p>
            <a:endParaRPr lang="en-US" sz="2000" b="1"/>
          </a:p>
          <a:p>
            <a:r>
              <a:rPr lang="en-US" sz="2000" b="1"/>
              <a:t>13/9/2021---20/9/2021</a:t>
            </a:r>
            <a:endParaRPr lang="en-US" sz="2000" b="1"/>
          </a:p>
          <a:p>
            <a:r>
              <a:rPr lang="en-US" sz="2000" b="1"/>
              <a:t>BACKEND DEVLOPMENT</a:t>
            </a:r>
            <a:endParaRPr lang="en-US" sz="2000" b="1"/>
          </a:p>
          <a:p>
            <a:r>
              <a:rPr lang="en-US" sz="2000"/>
              <a:t>The backend of the poduct is expected to finish by 20th keeping 1-2 days as buffer</a:t>
            </a:r>
            <a:endParaRPr lang="en-US" sz="2000"/>
          </a:p>
          <a:p>
            <a:endParaRPr lang="en-US" sz="2000" b="1"/>
          </a:p>
          <a:p>
            <a:r>
              <a:rPr lang="en-US" sz="2000" b="1"/>
              <a:t>22/9/2021</a:t>
            </a:r>
            <a:endParaRPr lang="en-US" sz="2000" b="1"/>
          </a:p>
          <a:p>
            <a:r>
              <a:rPr lang="en-US" sz="2000" b="1"/>
              <a:t>DEBUGGING</a:t>
            </a:r>
            <a:endParaRPr lang="en-US" sz="2000" b="1"/>
          </a:p>
          <a:p>
            <a:r>
              <a:rPr lang="en-US" sz="2000"/>
              <a:t>Checking the minute functionalities of the product and debugging the code if required</a:t>
            </a:r>
            <a:endParaRPr lang="en-US" sz="2000"/>
          </a:p>
          <a:p>
            <a:endParaRPr lang="en-US" sz="2000" b="1"/>
          </a:p>
          <a:p>
            <a:r>
              <a:rPr lang="en-US" sz="2000" b="1"/>
              <a:t>23/9/2021</a:t>
            </a:r>
            <a:endParaRPr lang="en-US" sz="2000" b="1"/>
          </a:p>
          <a:p>
            <a:r>
              <a:rPr lang="en-US" sz="2000" b="1"/>
              <a:t>TESTING</a:t>
            </a:r>
            <a:endParaRPr lang="en-US" sz="2000" b="1"/>
          </a:p>
          <a:p>
            <a:r>
              <a:rPr lang="en-US" sz="2000"/>
              <a:t>Testing the product in various mobile and computer devices to check responsivness and stability/load time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3129</Words>
  <Application>WPS Presentation</Application>
  <PresentationFormat>Custom</PresentationFormat>
  <Paragraphs>204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SimSun</vt:lpstr>
      <vt:lpstr>Wingdings</vt:lpstr>
      <vt:lpstr>High Tide</vt:lpstr>
      <vt:lpstr>Wide Latin</vt:lpstr>
      <vt:lpstr>Cerebri Bold</vt:lpstr>
      <vt:lpstr>Articulat Bold</vt:lpstr>
      <vt:lpstr>League Spartan</vt:lpstr>
      <vt:lpstr>Articulat</vt:lpstr>
      <vt:lpstr>Codec Pro</vt:lpstr>
      <vt:lpstr>Aileron Heavy Bold</vt:lpstr>
      <vt:lpstr>Segoe Print</vt:lpstr>
      <vt:lpstr>Sanchez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HackNPitch submissions template</dc:title>
  <dc:creator/>
  <cp:lastModifiedBy>abhay</cp:lastModifiedBy>
  <cp:revision>11</cp:revision>
  <dcterms:created xsi:type="dcterms:W3CDTF">2006-08-16T00:00:00Z</dcterms:created>
  <dcterms:modified xsi:type="dcterms:W3CDTF">2021-09-12T15:02:38Z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1033-11.2.0.10224</vt:lpwstr>
  </property>
</Properties>
</file>